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9" r:id="rId4"/>
    <p:sldId id="260" r:id="rId5"/>
    <p:sldId id="261" r:id="rId6"/>
    <p:sldId id="262" r:id="rId7"/>
    <p:sldId id="263" r:id="rId8"/>
    <p:sldId id="264" r:id="rId9"/>
    <p:sldId id="30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306" r:id="rId19"/>
    <p:sldId id="280" r:id="rId20"/>
    <p:sldId id="274" r:id="rId21"/>
    <p:sldId id="275" r:id="rId22"/>
    <p:sldId id="276" r:id="rId23"/>
    <p:sldId id="277" r:id="rId24"/>
    <p:sldId id="278" r:id="rId25"/>
    <p:sldId id="279" r:id="rId26"/>
    <p:sldId id="307" r:id="rId27"/>
    <p:sldId id="281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308" r:id="rId36"/>
    <p:sldId id="297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309" r:id="rId45"/>
    <p:sldId id="289" r:id="rId46"/>
    <p:sldId id="298" r:id="rId47"/>
    <p:sldId id="299" r:id="rId48"/>
    <p:sldId id="300" r:id="rId49"/>
    <p:sldId id="303" r:id="rId50"/>
    <p:sldId id="301" r:id="rId51"/>
    <p:sldId id="302" r:id="rId52"/>
    <p:sldId id="310" r:id="rId53"/>
    <p:sldId id="304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464A"/>
    <a:srgbClr val="9EA0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24CD-B3F7-48C9-A83A-5E12BA7D8DC9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2706-B105-4ADA-9EC0-43F107115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8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24CD-B3F7-48C9-A83A-5E12BA7D8DC9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2706-B105-4ADA-9EC0-43F107115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62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24CD-B3F7-48C9-A83A-5E12BA7D8DC9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2706-B105-4ADA-9EC0-43F107115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62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24CD-B3F7-48C9-A83A-5E12BA7D8DC9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2706-B105-4ADA-9EC0-43F107115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1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24CD-B3F7-48C9-A83A-5E12BA7D8DC9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2706-B105-4ADA-9EC0-43F107115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6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24CD-B3F7-48C9-A83A-5E12BA7D8DC9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2706-B105-4ADA-9EC0-43F107115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36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24CD-B3F7-48C9-A83A-5E12BA7D8DC9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2706-B105-4ADA-9EC0-43F107115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33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24CD-B3F7-48C9-A83A-5E12BA7D8DC9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2706-B105-4ADA-9EC0-43F107115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19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24CD-B3F7-48C9-A83A-5E12BA7D8DC9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2706-B105-4ADA-9EC0-43F107115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76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24CD-B3F7-48C9-A83A-5E12BA7D8DC9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2706-B105-4ADA-9EC0-43F107115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40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24CD-B3F7-48C9-A83A-5E12BA7D8DC9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2706-B105-4ADA-9EC0-43F107115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09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424CD-B3F7-48C9-A83A-5E12BA7D8DC9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E2706-B105-4ADA-9EC0-43F107115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2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1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b="21388"/>
          <a:stretch/>
        </p:blipFill>
        <p:spPr bwMode="auto">
          <a:xfrm>
            <a:off x="1502159" y="733076"/>
            <a:ext cx="9187684" cy="60307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91673"/>
            <a:ext cx="12192000" cy="1024947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2016 State Qualifiers Placing Classes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912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Officials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Placing- 3,4,1,2</a:t>
            </a:r>
          </a:p>
          <a:p>
            <a:pPr marL="0" indent="0" algn="ctr">
              <a:buNone/>
            </a:pPr>
            <a:r>
              <a:rPr lang="en-US" sz="4000" dirty="0"/>
              <a:t>Cuts: 6-5-3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858938"/>
              </p:ext>
            </p:extLst>
          </p:nvPr>
        </p:nvGraphicFramePr>
        <p:xfrm>
          <a:off x="533187" y="3278505"/>
          <a:ext cx="8199551" cy="3505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1580"/>
                <a:gridCol w="990919"/>
                <a:gridCol w="1131316"/>
                <a:gridCol w="1161143"/>
                <a:gridCol w="1346519"/>
                <a:gridCol w="1417955"/>
                <a:gridCol w="940119"/>
              </a:tblGrid>
              <a:tr h="701040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CX #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QG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PYG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REA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HCW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KPH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YG</a:t>
                      </a:r>
                      <a:endParaRPr lang="en-US" sz="40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/>
                        <a:t>Ch</a:t>
                      </a:r>
                      <a:r>
                        <a:rPr lang="en-US" sz="4000" dirty="0" smtClean="0"/>
                        <a:t>-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3.5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13.6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850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3.0% 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3.5</a:t>
                      </a:r>
                      <a:endParaRPr lang="en-US" sz="40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2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/>
                        <a:t>Ch</a:t>
                      </a:r>
                      <a:r>
                        <a:rPr lang="en-US" sz="4000" dirty="0" smtClean="0"/>
                        <a:t>-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4.0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11.0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850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2.0%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4.7</a:t>
                      </a:r>
                      <a:endParaRPr lang="en-US" sz="40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3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/>
                        <a:t>Pr</a:t>
                      </a:r>
                      <a:r>
                        <a:rPr lang="en-US" sz="4000" dirty="0" smtClean="0"/>
                        <a:t>-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3.0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14.1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850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1.0%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2.5</a:t>
                      </a:r>
                      <a:endParaRPr lang="en-US" sz="40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4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/>
                        <a:t>Ch</a:t>
                      </a:r>
                      <a:r>
                        <a:rPr lang="en-US" sz="4000" dirty="0" smtClean="0"/>
                        <a:t>-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2.4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14.4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850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1.0%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1.8</a:t>
                      </a:r>
                      <a:endParaRPr lang="en-US" sz="4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1467" y="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356830"/>
              </p:ext>
            </p:extLst>
          </p:nvPr>
        </p:nvGraphicFramePr>
        <p:xfrm>
          <a:off x="9458603" y="2943225"/>
          <a:ext cx="2200212" cy="3840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38200"/>
                <a:gridCol w="1362012"/>
              </a:tblGrid>
              <a:tr h="6400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Questions</a:t>
                      </a:r>
                      <a:endParaRPr lang="en-US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</a:t>
                      </a:r>
                      <a:endParaRPr lang="en-US" sz="36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2.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</a:t>
                      </a:r>
                      <a:endParaRPr lang="en-US" sz="36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3.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</a:t>
                      </a:r>
                      <a:endParaRPr lang="en-US" sz="36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4.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endParaRPr lang="en-US" sz="36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5.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548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Pork Carcass Class 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459863"/>
            <a:ext cx="6705600" cy="5029200"/>
          </a:xfrm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1467" y="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346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4" b="31326"/>
          <a:stretch/>
        </p:blipFill>
        <p:spPr>
          <a:xfrm rot="5400000">
            <a:off x="2658694" y="2199959"/>
            <a:ext cx="6874619" cy="2463500"/>
          </a:xfrm>
        </p:spPr>
      </p:pic>
    </p:spTree>
    <p:extLst>
      <p:ext uri="{BB962C8B-B14F-4D97-AF65-F5344CB8AC3E}">
        <p14:creationId xmlns:p14="http://schemas.microsoft.com/office/powerpoint/2010/main" val="313049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2.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6" b="28033"/>
          <a:stretch/>
        </p:blipFill>
        <p:spPr>
          <a:xfrm rot="5400000">
            <a:off x="2667000" y="2056164"/>
            <a:ext cx="6858000" cy="2745672"/>
          </a:xfrm>
        </p:spPr>
      </p:pic>
    </p:spTree>
    <p:extLst>
      <p:ext uri="{BB962C8B-B14F-4D97-AF65-F5344CB8AC3E}">
        <p14:creationId xmlns:p14="http://schemas.microsoft.com/office/powerpoint/2010/main" val="20124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3.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1" b="26385"/>
          <a:stretch/>
        </p:blipFill>
        <p:spPr>
          <a:xfrm rot="5400000">
            <a:off x="2658020" y="2104033"/>
            <a:ext cx="6875960" cy="2667899"/>
          </a:xfrm>
        </p:spPr>
      </p:pic>
    </p:spTree>
    <p:extLst>
      <p:ext uri="{BB962C8B-B14F-4D97-AF65-F5344CB8AC3E}">
        <p14:creationId xmlns:p14="http://schemas.microsoft.com/office/powerpoint/2010/main" val="29359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4.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1" b="26054"/>
          <a:stretch/>
        </p:blipFill>
        <p:spPr>
          <a:xfrm rot="5400000">
            <a:off x="2661176" y="2115915"/>
            <a:ext cx="6869655" cy="2614516"/>
          </a:xfrm>
        </p:spPr>
      </p:pic>
    </p:spTree>
    <p:extLst>
      <p:ext uri="{BB962C8B-B14F-4D97-AF65-F5344CB8AC3E}">
        <p14:creationId xmlns:p14="http://schemas.microsoft.com/office/powerpoint/2010/main" val="245750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1" b="32317"/>
          <a:stretch/>
        </p:blipFill>
        <p:spPr>
          <a:xfrm rot="5400000">
            <a:off x="-1022572" y="2239242"/>
            <a:ext cx="6877389" cy="23795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4" b="28109"/>
          <a:stretch/>
        </p:blipFill>
        <p:spPr>
          <a:xfrm rot="5400000">
            <a:off x="1381459" y="2208008"/>
            <a:ext cx="6858000" cy="2441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0" b="28109"/>
          <a:stretch/>
        </p:blipFill>
        <p:spPr>
          <a:xfrm rot="5400000">
            <a:off x="3740520" y="2229525"/>
            <a:ext cx="6877389" cy="2398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2" b="24135"/>
          <a:stretch/>
        </p:blipFill>
        <p:spPr>
          <a:xfrm rot="5400000">
            <a:off x="6146371" y="2116567"/>
            <a:ext cx="6877391" cy="262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9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3" b="37918"/>
          <a:stretch/>
        </p:blipFill>
        <p:spPr>
          <a:xfrm rot="5400000">
            <a:off x="368544" y="2710377"/>
            <a:ext cx="6862277" cy="14415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2" b="37213"/>
          <a:stretch/>
        </p:blipFill>
        <p:spPr>
          <a:xfrm rot="5400000">
            <a:off x="1710003" y="2799681"/>
            <a:ext cx="6858000" cy="1258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6" b="39194"/>
          <a:stretch/>
        </p:blipFill>
        <p:spPr>
          <a:xfrm rot="5400000">
            <a:off x="3030963" y="2735133"/>
            <a:ext cx="6858000" cy="1387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3" b="37312"/>
          <a:stretch/>
        </p:blipFill>
        <p:spPr>
          <a:xfrm rot="5400000">
            <a:off x="4450972" y="2714578"/>
            <a:ext cx="6858000" cy="145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4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Calibri Light" panose="020F0302020204030204" pitchFamily="34" charset="0"/>
              </a:rPr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029200"/>
          </a:xfrm>
        </p:spPr>
        <p:txBody>
          <a:bodyPr>
            <a:normAutofit/>
          </a:bodyPr>
          <a:lstStyle/>
          <a:p>
            <a:pPr marL="514338" lvl="0" indent="-514338">
              <a:buFont typeface="+mj-lt"/>
              <a:buAutoNum type="arabicPeriod"/>
            </a:pPr>
            <a:r>
              <a:rPr lang="en-US" dirty="0"/>
              <a:t>Which pork carcass had the most fat over the collar</a:t>
            </a:r>
            <a:r>
              <a:rPr lang="en-US" dirty="0" smtClean="0"/>
              <a:t>?</a:t>
            </a:r>
          </a:p>
          <a:p>
            <a:pPr marL="514338" lvl="0" indent="-514338">
              <a:buFont typeface="+mj-lt"/>
              <a:buAutoNum type="arabicPeriod"/>
            </a:pPr>
            <a:r>
              <a:rPr lang="en-US" dirty="0" smtClean="0"/>
              <a:t>Between 2 and 3 which </a:t>
            </a:r>
            <a:r>
              <a:rPr lang="en-US" dirty="0"/>
              <a:t>pork </a:t>
            </a:r>
            <a:r>
              <a:rPr lang="en-US" dirty="0" smtClean="0"/>
              <a:t>carcass was heavier muscled, with the thicker, plumper cushioned ham?</a:t>
            </a:r>
            <a:endParaRPr lang="en-US" dirty="0"/>
          </a:p>
          <a:p>
            <a:pPr marL="514338" lvl="0" indent="-514338">
              <a:buFont typeface="+mj-lt"/>
              <a:buAutoNum type="arabicPeriod"/>
            </a:pPr>
            <a:r>
              <a:rPr lang="en-US" dirty="0" smtClean="0"/>
              <a:t>Which </a:t>
            </a:r>
            <a:r>
              <a:rPr lang="en-US" dirty="0"/>
              <a:t>pork carcass displayed the most fat opposite the first rib</a:t>
            </a:r>
            <a:r>
              <a:rPr lang="en-US" dirty="0" smtClean="0"/>
              <a:t>?</a:t>
            </a:r>
          </a:p>
          <a:p>
            <a:pPr marL="514338" lvl="0" indent="-514338">
              <a:buFont typeface="+mj-lt"/>
              <a:buAutoNum type="arabicPeriod"/>
            </a:pPr>
            <a:r>
              <a:rPr lang="en-US" dirty="0" smtClean="0"/>
              <a:t>Between 1 and 4 which carcass displayed a thicker, more bulging shoulder?</a:t>
            </a:r>
          </a:p>
          <a:p>
            <a:pPr marL="514338" lvl="0" indent="-514338">
              <a:buFont typeface="+mj-lt"/>
              <a:buAutoNum type="arabicPeriod"/>
            </a:pPr>
            <a:r>
              <a:rPr lang="en-US" dirty="0"/>
              <a:t>Which pork carcass had the </a:t>
            </a:r>
            <a:r>
              <a:rPr lang="en-US" dirty="0" smtClean="0"/>
              <a:t>least </a:t>
            </a:r>
            <a:r>
              <a:rPr lang="en-US" dirty="0"/>
              <a:t>area of </a:t>
            </a:r>
            <a:r>
              <a:rPr lang="en-US" dirty="0" smtClean="0"/>
              <a:t>exposed lean in the lumbar region?</a:t>
            </a:r>
            <a:endParaRPr lang="en-US" dirty="0"/>
          </a:p>
          <a:p>
            <a:pPr marL="514338" indent="-514338">
              <a:buFont typeface="+mj-lt"/>
              <a:buAutoNum type="arabicPeriod"/>
            </a:pPr>
            <a:endParaRPr lang="en-US" dirty="0" smtClean="0"/>
          </a:p>
          <a:p>
            <a:pPr marL="514338" indent="-514338"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1467" y="4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339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Officials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Placing- 3,2,4,1</a:t>
            </a:r>
          </a:p>
          <a:p>
            <a:pPr marL="0" indent="0" algn="ctr">
              <a:buNone/>
            </a:pPr>
            <a:r>
              <a:rPr lang="en-US" sz="4000" dirty="0"/>
              <a:t>Cuts: 3-7-4</a:t>
            </a:r>
          </a:p>
        </p:txBody>
      </p:sp>
      <p:pic>
        <p:nvPicPr>
          <p:cNvPr id="4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1467" y="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413838"/>
              </p:ext>
            </p:extLst>
          </p:nvPr>
        </p:nvGraphicFramePr>
        <p:xfrm>
          <a:off x="5164518" y="3240720"/>
          <a:ext cx="1862963" cy="3291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38200"/>
                <a:gridCol w="102476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Questions</a:t>
                      </a:r>
                      <a:endParaRPr lang="en-US" sz="3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5.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</a:t>
                      </a:r>
                      <a:endParaRPr lang="en-US" sz="3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57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Beef Carcasses Class 1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27" y="1387741"/>
            <a:ext cx="6705600" cy="5029200"/>
          </a:xfrm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1467" y="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136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Lamb Carcass Class 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24404"/>
            <a:ext cx="6705600" cy="5029200"/>
          </a:xfrm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1467" y="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107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857253"/>
            <a:ext cx="6858003" cy="5143501"/>
          </a:xfrm>
        </p:spPr>
      </p:pic>
    </p:spTree>
    <p:extLst>
      <p:ext uri="{BB962C8B-B14F-4D97-AF65-F5344CB8AC3E}">
        <p14:creationId xmlns:p14="http://schemas.microsoft.com/office/powerpoint/2010/main" val="68246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1044" y="861244"/>
            <a:ext cx="6889919" cy="5167437"/>
          </a:xfrm>
        </p:spPr>
      </p:pic>
    </p:spTree>
    <p:extLst>
      <p:ext uri="{BB962C8B-B14F-4D97-AF65-F5344CB8AC3E}">
        <p14:creationId xmlns:p14="http://schemas.microsoft.com/office/powerpoint/2010/main" val="357148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727" y="849503"/>
            <a:ext cx="6870553" cy="5152913"/>
          </a:xfrm>
        </p:spPr>
      </p:pic>
    </p:spTree>
    <p:extLst>
      <p:ext uri="{BB962C8B-B14F-4D97-AF65-F5344CB8AC3E}">
        <p14:creationId xmlns:p14="http://schemas.microsoft.com/office/powerpoint/2010/main" val="190705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3552" y="865639"/>
            <a:ext cx="6884896" cy="5163671"/>
          </a:xfrm>
        </p:spPr>
      </p:pic>
    </p:spTree>
    <p:extLst>
      <p:ext uri="{BB962C8B-B14F-4D97-AF65-F5344CB8AC3E}">
        <p14:creationId xmlns:p14="http://schemas.microsoft.com/office/powerpoint/2010/main" val="202345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2" b="30010"/>
          <a:stretch/>
        </p:blipFill>
        <p:spPr>
          <a:xfrm rot="5400000">
            <a:off x="-307772" y="2523851"/>
            <a:ext cx="6908777" cy="18610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80" b="31874"/>
          <a:stretch/>
        </p:blipFill>
        <p:spPr>
          <a:xfrm rot="5400000">
            <a:off x="1557175" y="2519981"/>
            <a:ext cx="6858000" cy="18180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2" b="32501"/>
          <a:stretch/>
        </p:blipFill>
        <p:spPr>
          <a:xfrm rot="5400000">
            <a:off x="3366247" y="2525359"/>
            <a:ext cx="6858000" cy="18072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5" b="34175"/>
          <a:stretch/>
        </p:blipFill>
        <p:spPr>
          <a:xfrm rot="5400000">
            <a:off x="5071339" y="2606043"/>
            <a:ext cx="6858003" cy="164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6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Calibri Light" panose="020F0302020204030204" pitchFamily="34" charset="0"/>
              </a:rPr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029200"/>
          </a:xfrm>
        </p:spPr>
        <p:txBody>
          <a:bodyPr>
            <a:normAutofit/>
          </a:bodyPr>
          <a:lstStyle/>
          <a:p>
            <a:pPr marL="514338" indent="-514338">
              <a:buFont typeface="+mj-lt"/>
              <a:buAutoNum type="arabicPeriod"/>
            </a:pPr>
            <a:r>
              <a:rPr lang="en-US" dirty="0"/>
              <a:t>Which carcass would yield the highest percentage of closely trimmed retail cuts</a:t>
            </a:r>
            <a:r>
              <a:rPr lang="en-US" dirty="0" smtClean="0"/>
              <a:t>?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 smtClean="0"/>
              <a:t>Between 2 and 3 which carcass had a fuller, more prominent sirloin?</a:t>
            </a:r>
          </a:p>
          <a:p>
            <a:pPr marL="514338" lvl="0" indent="-514338">
              <a:buFont typeface="+mj-lt"/>
              <a:buAutoNum type="arabicPeriod"/>
            </a:pPr>
            <a:r>
              <a:rPr lang="en-US" dirty="0"/>
              <a:t>Which carcass had the lightest muscled </a:t>
            </a:r>
            <a:r>
              <a:rPr lang="en-US" dirty="0" smtClean="0"/>
              <a:t>shoulder?</a:t>
            </a:r>
          </a:p>
          <a:p>
            <a:pPr marL="514338" lvl="0" indent="-514338">
              <a:buFont typeface="+mj-lt"/>
              <a:buAutoNum type="arabicPeriod"/>
            </a:pPr>
            <a:r>
              <a:rPr lang="en-US" dirty="0" smtClean="0"/>
              <a:t>Which carcass combined trimness and muscling to the lowest degree?</a:t>
            </a:r>
          </a:p>
          <a:p>
            <a:pPr marL="514338" lvl="0" indent="-514338">
              <a:buFont typeface="+mj-lt"/>
              <a:buAutoNum type="arabicPeriod"/>
            </a:pPr>
            <a:r>
              <a:rPr lang="en-US" dirty="0" smtClean="0"/>
              <a:t>Between 1 and 3 which carcass possessed a heavier muscled, plumper cushioned leg?</a:t>
            </a:r>
            <a:endParaRPr lang="en-US" dirty="0"/>
          </a:p>
          <a:p>
            <a:pPr marL="514338" indent="-514338">
              <a:buFont typeface="+mj-lt"/>
              <a:buAutoNum type="arabicPeriod"/>
            </a:pPr>
            <a:endParaRPr lang="en-US" dirty="0" smtClean="0"/>
          </a:p>
          <a:p>
            <a:pPr marL="514338" indent="-514338"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1467" y="4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707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Officials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Placing- 4,1,3,2</a:t>
            </a:r>
          </a:p>
          <a:p>
            <a:pPr marL="0" indent="0" algn="ctr">
              <a:buNone/>
            </a:pPr>
            <a:r>
              <a:rPr lang="en-US" sz="4000" dirty="0"/>
              <a:t>Cuts: 6-2-6</a:t>
            </a:r>
          </a:p>
        </p:txBody>
      </p:sp>
      <p:pic>
        <p:nvPicPr>
          <p:cNvPr id="4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1467" y="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350071"/>
              </p:ext>
            </p:extLst>
          </p:nvPr>
        </p:nvGraphicFramePr>
        <p:xfrm>
          <a:off x="5164518" y="3240720"/>
          <a:ext cx="1862963" cy="3291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38200"/>
                <a:gridCol w="102476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Questions</a:t>
                      </a:r>
                      <a:endParaRPr lang="en-US" sz="3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5.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</a:t>
                      </a:r>
                      <a:endParaRPr lang="en-US" sz="3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97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Beef Ribs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470616"/>
            <a:ext cx="6705600" cy="5029200"/>
          </a:xfrm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1467" y="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072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28" y="340522"/>
            <a:ext cx="8235951" cy="6176963"/>
          </a:xfrm>
        </p:spPr>
      </p:pic>
    </p:spTree>
    <p:extLst>
      <p:ext uri="{BB962C8B-B14F-4D97-AF65-F5344CB8AC3E}">
        <p14:creationId xmlns:p14="http://schemas.microsoft.com/office/powerpoint/2010/main" val="417689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5600" y="1165229"/>
            <a:ext cx="6400800" cy="4800599"/>
          </a:xfrm>
        </p:spPr>
      </p:pic>
    </p:spTree>
    <p:extLst>
      <p:ext uri="{BB962C8B-B14F-4D97-AF65-F5344CB8AC3E}">
        <p14:creationId xmlns:p14="http://schemas.microsoft.com/office/powerpoint/2010/main" val="10863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2.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28" y="340522"/>
            <a:ext cx="8235951" cy="6176963"/>
          </a:xfrm>
        </p:spPr>
      </p:pic>
    </p:spTree>
    <p:extLst>
      <p:ext uri="{BB962C8B-B14F-4D97-AF65-F5344CB8AC3E}">
        <p14:creationId xmlns:p14="http://schemas.microsoft.com/office/powerpoint/2010/main" val="229451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3.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28" y="340522"/>
            <a:ext cx="8235951" cy="6176963"/>
          </a:xfrm>
        </p:spPr>
      </p:pic>
    </p:spTree>
    <p:extLst>
      <p:ext uri="{BB962C8B-B14F-4D97-AF65-F5344CB8AC3E}">
        <p14:creationId xmlns:p14="http://schemas.microsoft.com/office/powerpoint/2010/main" val="188452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4.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93" y="343571"/>
            <a:ext cx="8227821" cy="6170865"/>
          </a:xfrm>
        </p:spPr>
      </p:pic>
    </p:spTree>
    <p:extLst>
      <p:ext uri="{BB962C8B-B14F-4D97-AF65-F5344CB8AC3E}">
        <p14:creationId xmlns:p14="http://schemas.microsoft.com/office/powerpoint/2010/main" val="280972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05" y="1"/>
            <a:ext cx="4908552" cy="36814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57" y="3"/>
            <a:ext cx="4908552" cy="3681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05" y="3176586"/>
            <a:ext cx="4908552" cy="3681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57" y="3176588"/>
            <a:ext cx="4908552" cy="36814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9905" y="0"/>
            <a:ext cx="569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38460" y="1"/>
            <a:ext cx="469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9905" y="3176585"/>
            <a:ext cx="569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38460" y="3176586"/>
            <a:ext cx="469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175539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3" y="0"/>
            <a:ext cx="5235388" cy="39265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183" y="2"/>
            <a:ext cx="5235388" cy="3926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71" y="3334871"/>
            <a:ext cx="5127812" cy="3845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184" y="3334874"/>
            <a:ext cx="5224631" cy="39184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0613" y="0"/>
            <a:ext cx="688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9183" y="0"/>
            <a:ext cx="64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0613" y="3334869"/>
            <a:ext cx="688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99183" y="3334869"/>
            <a:ext cx="64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297798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Calibri Light" panose="020F0302020204030204" pitchFamily="34" charset="0"/>
              </a:rPr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029200"/>
          </a:xfrm>
        </p:spPr>
        <p:txBody>
          <a:bodyPr>
            <a:normAutofit/>
          </a:bodyPr>
          <a:lstStyle/>
          <a:p>
            <a:pPr marL="514338" indent="-514338">
              <a:buFont typeface="+mj-lt"/>
              <a:buAutoNum type="arabicPeriod"/>
            </a:pPr>
            <a:endParaRPr lang="en-US" dirty="0" smtClean="0"/>
          </a:p>
          <a:p>
            <a:pPr marL="514338" lvl="0" indent="-514338">
              <a:buFont typeface="+mj-lt"/>
              <a:buAutoNum type="arabicPeriod"/>
            </a:pPr>
            <a:r>
              <a:rPr lang="en-US" dirty="0"/>
              <a:t>Which rib had the largest eye of blade in the blade face?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7.	Which rib had the least fat opposite the ribeye and over the lower rib</a:t>
            </a:r>
            <a:r>
              <a:rPr lang="en-US" dirty="0" smtClean="0"/>
              <a:t>?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 smtClean="0"/>
              <a:t>Which rib possessed the most fat over the blade face especially the upper blade face?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 smtClean="0"/>
              <a:t>Which rib displayed the darkest colored blade face?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 smtClean="0"/>
              <a:t>Which rib was the fattest, wastiest, lowest yielding in the class?</a:t>
            </a:r>
            <a:endParaRPr lang="en-US" dirty="0"/>
          </a:p>
        </p:txBody>
      </p:sp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1467" y="4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819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Officials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Placing- 3,2,1,4</a:t>
            </a:r>
          </a:p>
          <a:p>
            <a:pPr marL="0" indent="0" algn="ctr">
              <a:buNone/>
            </a:pPr>
            <a:r>
              <a:rPr lang="en-US" sz="4000" dirty="0"/>
              <a:t>Cuts: 2-5-7</a:t>
            </a:r>
          </a:p>
        </p:txBody>
      </p:sp>
      <p:pic>
        <p:nvPicPr>
          <p:cNvPr id="4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1467" y="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126621"/>
              </p:ext>
            </p:extLst>
          </p:nvPr>
        </p:nvGraphicFramePr>
        <p:xfrm>
          <a:off x="5164518" y="3240720"/>
          <a:ext cx="1862963" cy="3291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38200"/>
                <a:gridCol w="102476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Questions</a:t>
                      </a:r>
                      <a:endParaRPr lang="en-US" sz="3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5.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</a:t>
                      </a:r>
                      <a:endParaRPr lang="en-US" sz="3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610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Pork Hams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438351"/>
            <a:ext cx="6705600" cy="5029200"/>
          </a:xfrm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1467" y="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585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19" y="3"/>
            <a:ext cx="9168367" cy="6876275"/>
          </a:xfrm>
        </p:spPr>
      </p:pic>
    </p:spTree>
    <p:extLst>
      <p:ext uri="{BB962C8B-B14F-4D97-AF65-F5344CB8AC3E}">
        <p14:creationId xmlns:p14="http://schemas.microsoft.com/office/powerpoint/2010/main" val="165360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2.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6613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2.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5603" y="1165227"/>
            <a:ext cx="6400801" cy="4800600"/>
          </a:xfrm>
        </p:spPr>
      </p:pic>
    </p:spTree>
    <p:extLst>
      <p:ext uri="{BB962C8B-B14F-4D97-AF65-F5344CB8AC3E}">
        <p14:creationId xmlns:p14="http://schemas.microsoft.com/office/powerpoint/2010/main" val="117844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3.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8244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4.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3524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525" y="-4983"/>
            <a:ext cx="4708263" cy="354195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607" y="-4983"/>
            <a:ext cx="4722607" cy="3541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517" y="3321424"/>
            <a:ext cx="4715435" cy="3536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195" y="3321424"/>
            <a:ext cx="4715435" cy="35365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63041" y="-4984"/>
            <a:ext cx="38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56954" y="5774"/>
            <a:ext cx="415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41517" y="3321425"/>
            <a:ext cx="365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35444" y="3321425"/>
            <a:ext cx="372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229946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6632" r="22020" b="28205"/>
          <a:stretch/>
        </p:blipFill>
        <p:spPr>
          <a:xfrm>
            <a:off x="1817148" y="-23309"/>
            <a:ext cx="4002741" cy="35724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9" t="3783" r="24357" b="38314"/>
          <a:stretch/>
        </p:blipFill>
        <p:spPr>
          <a:xfrm>
            <a:off x="5819891" y="-12552"/>
            <a:ext cx="4002741" cy="3437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2" t="7529" r="27725" b="31921"/>
          <a:stretch/>
        </p:blipFill>
        <p:spPr>
          <a:xfrm>
            <a:off x="1822529" y="3213997"/>
            <a:ext cx="4002741" cy="3644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4" t="7059" r="23726" b="33804"/>
          <a:stretch/>
        </p:blipFill>
        <p:spPr>
          <a:xfrm>
            <a:off x="5814514" y="3214000"/>
            <a:ext cx="4002741" cy="36627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17146" y="-14338"/>
            <a:ext cx="44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9893" y="8973"/>
            <a:ext cx="419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2527" y="3213997"/>
            <a:ext cx="44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09134" y="3213997"/>
            <a:ext cx="419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55343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Calibri Light" panose="020F0302020204030204" pitchFamily="34" charset="0"/>
              </a:rPr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029200"/>
          </a:xfrm>
        </p:spPr>
        <p:txBody>
          <a:bodyPr>
            <a:normAutofit/>
          </a:bodyPr>
          <a:lstStyle/>
          <a:p>
            <a:pPr marL="514338" indent="-514338">
              <a:buFont typeface="+mj-lt"/>
              <a:buAutoNum type="arabicPeriod"/>
            </a:pPr>
            <a:endParaRPr lang="en-US" dirty="0" smtClean="0"/>
          </a:p>
          <a:p>
            <a:pPr marL="514338" indent="-514338">
              <a:buFont typeface="+mj-lt"/>
              <a:buAutoNum type="arabicPeriod"/>
            </a:pPr>
            <a:r>
              <a:rPr lang="en-US" dirty="0" smtClean="0"/>
              <a:t>Between 2 and 3 which ham possessed a firmer </a:t>
            </a:r>
            <a:r>
              <a:rPr lang="en-US" dirty="0" err="1" smtClean="0"/>
              <a:t>buttface</a:t>
            </a:r>
            <a:r>
              <a:rPr lang="en-US" dirty="0" smtClean="0"/>
              <a:t>?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 smtClean="0"/>
              <a:t>Which ham possessed the smallest </a:t>
            </a:r>
            <a:r>
              <a:rPr lang="en-US" dirty="0" err="1" smtClean="0"/>
              <a:t>forecushion</a:t>
            </a:r>
            <a:r>
              <a:rPr lang="en-US" dirty="0" smtClean="0"/>
              <a:t>?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 smtClean="0"/>
              <a:t>Between 3 and 4 which ham possessed a greater are of exposed lean in the </a:t>
            </a:r>
            <a:r>
              <a:rPr lang="en-US" dirty="0" err="1" smtClean="0"/>
              <a:t>buttface</a:t>
            </a:r>
            <a:r>
              <a:rPr lang="en-US" dirty="0" smtClean="0"/>
              <a:t>?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 smtClean="0"/>
              <a:t>Which ham exhibited the widest center section?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 smtClean="0"/>
              <a:t>Which ham was the trimmest over the </a:t>
            </a:r>
            <a:r>
              <a:rPr lang="en-US" dirty="0" err="1" smtClean="0"/>
              <a:t>forecushion</a:t>
            </a:r>
            <a:r>
              <a:rPr lang="en-US" dirty="0" smtClean="0"/>
              <a:t>?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1467" y="4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089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Officials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Placing- 3,4,1,2</a:t>
            </a:r>
          </a:p>
          <a:p>
            <a:pPr marL="0" indent="0" algn="ctr">
              <a:buNone/>
            </a:pPr>
            <a:r>
              <a:rPr lang="en-US" sz="4000" dirty="0"/>
              <a:t>Cuts: 2-7-2</a:t>
            </a:r>
          </a:p>
        </p:txBody>
      </p:sp>
      <p:pic>
        <p:nvPicPr>
          <p:cNvPr id="4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1467" y="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159757"/>
              </p:ext>
            </p:extLst>
          </p:nvPr>
        </p:nvGraphicFramePr>
        <p:xfrm>
          <a:off x="5164518" y="3240720"/>
          <a:ext cx="1862963" cy="3291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38200"/>
                <a:gridCol w="102476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Questions</a:t>
                      </a:r>
                      <a:endParaRPr lang="en-US" sz="3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5.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</a:t>
                      </a:r>
                      <a:endParaRPr lang="en-US" sz="3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501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"/>
            <a:ext cx="10515600" cy="1325563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Beef Pricing Class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t="25506" b="41872"/>
          <a:stretch/>
        </p:blipFill>
        <p:spPr>
          <a:xfrm rot="5400000">
            <a:off x="1511073" y="3448200"/>
            <a:ext cx="5228963" cy="12801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6" r="666" b="34686"/>
          <a:stretch/>
        </p:blipFill>
        <p:spPr>
          <a:xfrm rot="5400000">
            <a:off x="2804716" y="3434722"/>
            <a:ext cx="5223521" cy="1301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5" r="725" b="37075"/>
          <a:stretch/>
        </p:blipFill>
        <p:spPr>
          <a:xfrm rot="5400000">
            <a:off x="5386550" y="3380937"/>
            <a:ext cx="5223525" cy="1409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D2494D"/>
              </a:clrFrom>
              <a:clrTo>
                <a:srgbClr val="D2494D">
                  <a:alpha val="0"/>
                </a:srgbClr>
              </a:clrTo>
            </a:clrChange>
            <a:lum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3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33047" r="558" b="33062"/>
          <a:stretch/>
        </p:blipFill>
        <p:spPr>
          <a:xfrm rot="5400000">
            <a:off x="4057981" y="3461620"/>
            <a:ext cx="5223523" cy="12478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</p:pic>
      <p:sp>
        <p:nvSpPr>
          <p:cNvPr id="8" name="Rounded Rectangle 7"/>
          <p:cNvSpPr/>
          <p:nvPr/>
        </p:nvSpPr>
        <p:spPr>
          <a:xfrm rot="2436071">
            <a:off x="6526573" y="3879679"/>
            <a:ext cx="171341" cy="293959"/>
          </a:xfrm>
          <a:prstGeom prst="roundRect">
            <a:avLst/>
          </a:prstGeom>
          <a:solidFill>
            <a:srgbClr val="CC464A"/>
          </a:solidFill>
          <a:ln>
            <a:solidFill>
              <a:srgbClr val="CC4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DoubleT-48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31467" y="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2" descr="DoubleT-48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" y="1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7936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1.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5195" y="1129740"/>
            <a:ext cx="6116917" cy="458768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6175" y="1129743"/>
            <a:ext cx="6116923" cy="4587691"/>
          </a:xfrm>
        </p:spPr>
      </p:pic>
    </p:spTree>
    <p:extLst>
      <p:ext uri="{BB962C8B-B14F-4D97-AF65-F5344CB8AC3E}">
        <p14:creationId xmlns:p14="http://schemas.microsoft.com/office/powerpoint/2010/main" val="92555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2.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726" y="1127255"/>
            <a:ext cx="6097031" cy="45727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7765" y="1127256"/>
            <a:ext cx="6097032" cy="457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3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6838" y="1126563"/>
            <a:ext cx="6091517" cy="4568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3.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5548" y="1126567"/>
            <a:ext cx="6091519" cy="456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7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</a:t>
            </a:r>
            <a:r>
              <a:rPr lang="en-US" b="1" dirty="0" smtClean="0"/>
              <a:t>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5603" y="1165227"/>
            <a:ext cx="6400801" cy="4800600"/>
          </a:xfrm>
        </p:spPr>
      </p:pic>
    </p:spTree>
    <p:extLst>
      <p:ext uri="{BB962C8B-B14F-4D97-AF65-F5344CB8AC3E}">
        <p14:creationId xmlns:p14="http://schemas.microsoft.com/office/powerpoint/2010/main" val="98606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4.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3941" y="1126939"/>
            <a:ext cx="6094505" cy="457087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3163" y="1126941"/>
            <a:ext cx="6094505" cy="457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3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" t="28382" b="27173"/>
          <a:stretch/>
        </p:blipFill>
        <p:spPr>
          <a:xfrm rot="5400000">
            <a:off x="-651278" y="2325434"/>
            <a:ext cx="6997384" cy="23465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26819" b="32919"/>
          <a:stretch/>
        </p:blipFill>
        <p:spPr>
          <a:xfrm rot="5400000">
            <a:off x="1557198" y="2436581"/>
            <a:ext cx="7011243" cy="2138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78" r="784" b="31776"/>
          <a:stretch/>
        </p:blipFill>
        <p:spPr>
          <a:xfrm rot="5400000">
            <a:off x="3685112" y="2413132"/>
            <a:ext cx="6997385" cy="2171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2" r="784" b="27159"/>
          <a:stretch/>
        </p:blipFill>
        <p:spPr>
          <a:xfrm rot="5400000">
            <a:off x="5904443" y="2190688"/>
            <a:ext cx="6949763" cy="25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2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Calibri Light" panose="020F0302020204030204" pitchFamily="34" charset="0"/>
              </a:rPr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029200"/>
          </a:xfrm>
        </p:spPr>
        <p:txBody>
          <a:bodyPr>
            <a:normAutofit/>
          </a:bodyPr>
          <a:lstStyle/>
          <a:p>
            <a:pPr marL="514338" indent="-514338">
              <a:buFont typeface="+mj-lt"/>
              <a:buAutoNum type="arabicPeriod"/>
            </a:pPr>
            <a:r>
              <a:rPr lang="en-US" dirty="0" smtClean="0"/>
              <a:t>Which carcass displayed the greatest amount of marbling in the ribeye?</a:t>
            </a:r>
            <a:endParaRPr lang="en-US" dirty="0" smtClean="0"/>
          </a:p>
          <a:p>
            <a:pPr marL="514338" indent="-514338">
              <a:buFont typeface="+mj-lt"/>
              <a:buAutoNum type="arabicPeriod"/>
            </a:pPr>
            <a:r>
              <a:rPr lang="en-US" dirty="0" smtClean="0"/>
              <a:t>Which carcass possessed the most fat opposite the ribeye?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 smtClean="0"/>
              <a:t>Which carcass was the heaviest muscled?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 smtClean="0"/>
              <a:t>Which carcass displayed the least uniformed colored ribeye?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 smtClean="0"/>
              <a:t>Between 3 and 4 which carcass displayed less fat over the loin?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1467" y="4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944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Officials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Placing- 4,3,2,1</a:t>
            </a:r>
          </a:p>
          <a:p>
            <a:pPr marL="0" indent="0" algn="ctr">
              <a:buNone/>
            </a:pPr>
            <a:r>
              <a:rPr lang="en-US" sz="4000" dirty="0"/>
              <a:t>Cuts: 2-5-4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984880"/>
              </p:ext>
            </p:extLst>
          </p:nvPr>
        </p:nvGraphicFramePr>
        <p:xfrm>
          <a:off x="330899" y="3352800"/>
          <a:ext cx="9071867" cy="3505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55993"/>
                <a:gridCol w="822643"/>
                <a:gridCol w="895858"/>
                <a:gridCol w="946468"/>
                <a:gridCol w="1056005"/>
                <a:gridCol w="1025843"/>
                <a:gridCol w="752793"/>
                <a:gridCol w="1441196"/>
                <a:gridCol w="1175068"/>
              </a:tblGrid>
              <a:tr h="7010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CX</a:t>
                      </a:r>
                      <a:r>
                        <a:rPr lang="en-US" sz="3000" baseline="0" dirty="0" smtClean="0"/>
                        <a:t> #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QG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PYG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REA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HCW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KPH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YG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DEFECT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PRICE</a:t>
                      </a:r>
                      <a:endParaRPr lang="en-US" sz="30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err="1" smtClean="0"/>
                        <a:t>Ut</a:t>
                      </a:r>
                      <a:r>
                        <a:rPr lang="en-US" sz="3000" dirty="0" smtClean="0"/>
                        <a:t>°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3.5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10.8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700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1.5%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3.6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HB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166$</a:t>
                      </a:r>
                      <a:endParaRPr lang="en-US" sz="30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St+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2.0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11.1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650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0.5%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1.6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178$</a:t>
                      </a:r>
                      <a:endParaRPr lang="en-US" sz="30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Se-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2.4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11.0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720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1.5%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2.5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193$</a:t>
                      </a:r>
                      <a:endParaRPr lang="en-US" sz="30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Se+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2.7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15.2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750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1.5%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1.5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195$</a:t>
                      </a:r>
                      <a:endParaRPr lang="en-US" sz="3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1467" y="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106380"/>
              </p:ext>
            </p:extLst>
          </p:nvPr>
        </p:nvGraphicFramePr>
        <p:xfrm>
          <a:off x="9910067" y="3459480"/>
          <a:ext cx="1862963" cy="3291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38200"/>
                <a:gridCol w="102476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Questions</a:t>
                      </a:r>
                      <a:endParaRPr lang="en-US" sz="3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1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4.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2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5.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3</a:t>
                      </a:r>
                      <a:endParaRPr lang="en-US" sz="3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107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</a:t>
            </a:r>
            <a:r>
              <a:rPr lang="en-US" b="1" dirty="0" smtClean="0"/>
              <a:t>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5603" y="1165227"/>
            <a:ext cx="6400801" cy="4800600"/>
          </a:xfrm>
        </p:spPr>
      </p:pic>
    </p:spTree>
    <p:extLst>
      <p:ext uri="{BB962C8B-B14F-4D97-AF65-F5344CB8AC3E}">
        <p14:creationId xmlns:p14="http://schemas.microsoft.com/office/powerpoint/2010/main" val="330322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1.			2.			3.			4.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8" b="11240"/>
          <a:stretch/>
        </p:blipFill>
        <p:spPr>
          <a:xfrm rot="5400000">
            <a:off x="-639986" y="2361306"/>
            <a:ext cx="5002312" cy="251728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2" b="3299"/>
          <a:stretch/>
        </p:blipFill>
        <p:spPr>
          <a:xfrm rot="5400000">
            <a:off x="2005437" y="2226839"/>
            <a:ext cx="5002311" cy="27862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6"/>
          <a:stretch/>
        </p:blipFill>
        <p:spPr>
          <a:xfrm rot="5400000">
            <a:off x="4830608" y="2187006"/>
            <a:ext cx="5002309" cy="2865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05"/>
          <a:stretch/>
        </p:blipFill>
        <p:spPr>
          <a:xfrm rot="5400000">
            <a:off x="7658425" y="2225079"/>
            <a:ext cx="5002309" cy="278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7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26165" b="28691"/>
          <a:stretch/>
        </p:blipFill>
        <p:spPr>
          <a:xfrm rot="5400000">
            <a:off x="-708788" y="2323938"/>
            <a:ext cx="6884250" cy="22178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24633" b="31306"/>
          <a:stretch/>
        </p:blipFill>
        <p:spPr>
          <a:xfrm rot="5400000">
            <a:off x="1526262" y="2287932"/>
            <a:ext cx="6874993" cy="2280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t="32252" b="25451"/>
          <a:stretch/>
        </p:blipFill>
        <p:spPr>
          <a:xfrm rot="5400000">
            <a:off x="3750538" y="2343946"/>
            <a:ext cx="6878315" cy="2187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" t="29593" b="28597"/>
          <a:stretch/>
        </p:blipFill>
        <p:spPr>
          <a:xfrm rot="5400000">
            <a:off x="5909406" y="2357552"/>
            <a:ext cx="6872605" cy="216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8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Calibri Light" panose="020F0302020204030204" pitchFamily="34" charset="0"/>
              </a:rPr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029200"/>
          </a:xfrm>
        </p:spPr>
        <p:txBody>
          <a:bodyPr>
            <a:normAutofit/>
          </a:bodyPr>
          <a:lstStyle/>
          <a:p>
            <a:pPr marL="514338" indent="-514338">
              <a:buFont typeface="+mj-lt"/>
              <a:buAutoNum type="arabicPeriod"/>
            </a:pPr>
            <a:r>
              <a:rPr lang="en-US" dirty="0" smtClean="0"/>
              <a:t>Between 1 and 2 which carcass had less fat opposite the ribeye?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 smtClean="0"/>
              <a:t>How many carcasses do NOT grade USDA Choice?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 smtClean="0"/>
              <a:t>Which carcass was trimmest opposite the ribeye?</a:t>
            </a:r>
          </a:p>
          <a:p>
            <a:pPr marL="514338" lvl="0" indent="-514338">
              <a:buFont typeface="+mj-lt"/>
              <a:buAutoNum type="arabicPeriod"/>
            </a:pPr>
            <a:r>
              <a:rPr lang="en-US" dirty="0"/>
              <a:t>Between 3&amp;4, which beef carcass had a heavier muscled round</a:t>
            </a:r>
            <a:r>
              <a:rPr lang="en-US" dirty="0" smtClean="0"/>
              <a:t>?</a:t>
            </a:r>
          </a:p>
          <a:p>
            <a:pPr marL="514338" lvl="0" indent="-514338">
              <a:buFont typeface="+mj-lt"/>
              <a:buAutoNum type="arabicPeriod"/>
            </a:pPr>
            <a:r>
              <a:rPr lang="en-US" dirty="0" smtClean="0"/>
              <a:t>Which beef carcass possessed the highest degree of marbling?</a:t>
            </a:r>
            <a:endParaRPr lang="en-US" dirty="0"/>
          </a:p>
          <a:p>
            <a:pPr marL="514338" indent="-514338">
              <a:buFont typeface="+mj-lt"/>
              <a:buAutoNum type="arabicPeriod"/>
            </a:pPr>
            <a:endParaRPr lang="en-US" dirty="0" smtClean="0"/>
          </a:p>
          <a:p>
            <a:pPr marL="514338" indent="-514338">
              <a:buFont typeface="+mj-lt"/>
              <a:buAutoNum type="arabicPeriod"/>
            </a:pPr>
            <a:endParaRPr lang="en-US" dirty="0" smtClean="0"/>
          </a:p>
          <a:p>
            <a:pPr marL="514338" indent="-514338"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1467" y="4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17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</TotalTime>
  <Words>632</Words>
  <Application>Microsoft Office PowerPoint</Application>
  <PresentationFormat>Widescreen</PresentationFormat>
  <Paragraphs>247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2016 State Qualifiers Placing Classes</vt:lpstr>
      <vt:lpstr>Beef Carcasses Class 1</vt:lpstr>
      <vt:lpstr>1.</vt:lpstr>
      <vt:lpstr>2.</vt:lpstr>
      <vt:lpstr>3.</vt:lpstr>
      <vt:lpstr>4.</vt:lpstr>
      <vt:lpstr>1.   2.   3.   4.</vt:lpstr>
      <vt:lpstr>PowerPoint Presentation</vt:lpstr>
      <vt:lpstr>Questions</vt:lpstr>
      <vt:lpstr>Officials</vt:lpstr>
      <vt:lpstr>Pork Carcass Class 2</vt:lpstr>
      <vt:lpstr>1.</vt:lpstr>
      <vt:lpstr>2.</vt:lpstr>
      <vt:lpstr>3.</vt:lpstr>
      <vt:lpstr>4.</vt:lpstr>
      <vt:lpstr>PowerPoint Presentation</vt:lpstr>
      <vt:lpstr>PowerPoint Presentation</vt:lpstr>
      <vt:lpstr>Questions</vt:lpstr>
      <vt:lpstr>Officials</vt:lpstr>
      <vt:lpstr>Lamb Carcass Class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  <vt:lpstr>Officials</vt:lpstr>
      <vt:lpstr>Beef Ribs</vt:lpstr>
      <vt:lpstr>1.</vt:lpstr>
      <vt:lpstr>2.</vt:lpstr>
      <vt:lpstr>3.</vt:lpstr>
      <vt:lpstr>4.</vt:lpstr>
      <vt:lpstr>PowerPoint Presentation</vt:lpstr>
      <vt:lpstr>PowerPoint Presentation</vt:lpstr>
      <vt:lpstr>Questions</vt:lpstr>
      <vt:lpstr>Officials</vt:lpstr>
      <vt:lpstr>Pork Hams</vt:lpstr>
      <vt:lpstr>1.</vt:lpstr>
      <vt:lpstr>2.</vt:lpstr>
      <vt:lpstr>3.</vt:lpstr>
      <vt:lpstr>4.</vt:lpstr>
      <vt:lpstr>PowerPoint Presentation</vt:lpstr>
      <vt:lpstr>PowerPoint Presentation</vt:lpstr>
      <vt:lpstr>Questions</vt:lpstr>
      <vt:lpstr>Officials</vt:lpstr>
      <vt:lpstr>Beef Pricing Class</vt:lpstr>
      <vt:lpstr>1.</vt:lpstr>
      <vt:lpstr>2.</vt:lpstr>
      <vt:lpstr>3.</vt:lpstr>
      <vt:lpstr>4.</vt:lpstr>
      <vt:lpstr>PowerPoint Presentation</vt:lpstr>
      <vt:lpstr>Questions</vt:lpstr>
      <vt:lpstr>Officials</vt:lpstr>
    </vt:vector>
  </TitlesOfParts>
  <Company>Texas Tech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 State Qualifiers Placing Classes</dc:title>
  <dc:creator>Fletcher, Tommy</dc:creator>
  <cp:lastModifiedBy>Perkins, Cole</cp:lastModifiedBy>
  <cp:revision>24</cp:revision>
  <dcterms:created xsi:type="dcterms:W3CDTF">2016-04-25T15:27:06Z</dcterms:created>
  <dcterms:modified xsi:type="dcterms:W3CDTF">2016-04-29T16:22:24Z</dcterms:modified>
</cp:coreProperties>
</file>